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29" r:id="rId3"/>
    <p:sldId id="430" r:id="rId4"/>
    <p:sldId id="431" r:id="rId5"/>
    <p:sldId id="562" r:id="rId6"/>
    <p:sldId id="566" r:id="rId7"/>
    <p:sldId id="567" r:id="rId8"/>
    <p:sldId id="568" r:id="rId9"/>
    <p:sldId id="564" r:id="rId10"/>
    <p:sldId id="563" r:id="rId11"/>
    <p:sldId id="578" r:id="rId12"/>
    <p:sldId id="581" r:id="rId13"/>
    <p:sldId id="576" r:id="rId14"/>
    <p:sldId id="571" r:id="rId15"/>
    <p:sldId id="579" r:id="rId16"/>
    <p:sldId id="573" r:id="rId17"/>
    <p:sldId id="580" r:id="rId1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958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4110">
          <p15:clr>
            <a:srgbClr val="A4A3A4"/>
          </p15:clr>
        </p15:guide>
        <p15:guide id="6" orient="horz" pos="142">
          <p15:clr>
            <a:srgbClr val="A4A3A4"/>
          </p15:clr>
        </p15:guide>
        <p15:guide id="7" orient="horz" pos="4178">
          <p15:clr>
            <a:srgbClr val="A4A3A4"/>
          </p15:clr>
        </p15:guide>
        <p15:guide id="8" orient="horz" pos="2001">
          <p15:clr>
            <a:srgbClr val="A4A3A4"/>
          </p15:clr>
        </p15:guide>
        <p15:guide id="9" pos="272">
          <p15:clr>
            <a:srgbClr val="A4A3A4"/>
          </p15:clr>
        </p15:guide>
        <p15:guide id="10" pos="5488">
          <p15:clr>
            <a:srgbClr val="A4A3A4"/>
          </p15:clr>
        </p15:guide>
        <p15:guide id="11" pos="2880">
          <p15:clr>
            <a:srgbClr val="A4A3A4"/>
          </p15:clr>
        </p15:guide>
        <p15:guide id="12" pos="2835">
          <p15:clr>
            <a:srgbClr val="A4A3A4"/>
          </p15:clr>
        </p15:guide>
        <p15:guide id="13" pos="2925">
          <p15:clr>
            <a:srgbClr val="A4A3A4"/>
          </p15:clr>
        </p15:guide>
        <p15:guide id="14" pos="3288">
          <p15:clr>
            <a:srgbClr val="A4A3A4"/>
          </p15:clr>
        </p15:guide>
        <p15:guide id="15" pos="3379">
          <p15:clr>
            <a:srgbClr val="A4A3A4"/>
          </p15:clr>
        </p15:guide>
        <p15:guide id="16" pos="3719">
          <p15:clr>
            <a:srgbClr val="A4A3A4"/>
          </p15:clr>
        </p15:guide>
        <p15:guide id="17" pos="3810">
          <p15:clr>
            <a:srgbClr val="A4A3A4"/>
          </p15:clr>
        </p15:guide>
        <p15:guide id="18" pos="4173">
          <p15:clr>
            <a:srgbClr val="A4A3A4"/>
          </p15:clr>
        </p15:guide>
        <p15:guide id="19" pos="4263">
          <p15:clr>
            <a:srgbClr val="A4A3A4"/>
          </p15:clr>
        </p15:guide>
        <p15:guide id="20" pos="4604">
          <p15:clr>
            <a:srgbClr val="A4A3A4"/>
          </p15:clr>
        </p15:guide>
        <p15:guide id="21" pos="4694">
          <p15:clr>
            <a:srgbClr val="A4A3A4"/>
          </p15:clr>
        </p15:guide>
        <p15:guide id="22" pos="5057">
          <p15:clr>
            <a:srgbClr val="A4A3A4"/>
          </p15:clr>
        </p15:guide>
        <p15:guide id="23" pos="5148">
          <p15:clr>
            <a:srgbClr val="A4A3A4"/>
          </p15:clr>
        </p15:guide>
        <p15:guide id="24" pos="2472">
          <p15:clr>
            <a:srgbClr val="A4A3A4"/>
          </p15:clr>
        </p15:guide>
        <p15:guide id="25" pos="2381">
          <p15:clr>
            <a:srgbClr val="A4A3A4"/>
          </p15:clr>
        </p15:guide>
        <p15:guide id="26" pos="2041">
          <p15:clr>
            <a:srgbClr val="A4A3A4"/>
          </p15:clr>
        </p15:guide>
        <p15:guide id="27" pos="1950">
          <p15:clr>
            <a:srgbClr val="A4A3A4"/>
          </p15:clr>
        </p15:guide>
        <p15:guide id="28" pos="1587">
          <p15:clr>
            <a:srgbClr val="A4A3A4"/>
          </p15:clr>
        </p15:guide>
        <p15:guide id="29" pos="1497">
          <p15:clr>
            <a:srgbClr val="A4A3A4"/>
          </p15:clr>
        </p15:guide>
        <p15:guide id="30" pos="1156">
          <p15:clr>
            <a:srgbClr val="A4A3A4"/>
          </p15:clr>
        </p15:guide>
        <p15:guide id="31" pos="1066">
          <p15:clr>
            <a:srgbClr val="A4A3A4"/>
          </p15:clr>
        </p15:guide>
        <p15:guide id="32" pos="703">
          <p15:clr>
            <a:srgbClr val="A4A3A4"/>
          </p15:clr>
        </p15:guide>
        <p15:guide id="33" pos="612">
          <p15:clr>
            <a:srgbClr val="A4A3A4"/>
          </p15:clr>
        </p15:guide>
        <p15:guide id="34" pos="136">
          <p15:clr>
            <a:srgbClr val="A4A3A4"/>
          </p15:clr>
        </p15:guide>
        <p15:guide id="35" pos="5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6E6E"/>
    <a:srgbClr val="BEC3C8"/>
    <a:srgbClr val="EB829B"/>
    <a:srgbClr val="D20537"/>
    <a:srgbClr val="8C9196"/>
    <a:srgbClr val="2D373C"/>
    <a:srgbClr val="1EA5A5"/>
    <a:srgbClr val="A5D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8187" autoAdjust="0"/>
  </p:normalViewPr>
  <p:slideViewPr>
    <p:cSldViewPr showGuides="1">
      <p:cViewPr varScale="1">
        <p:scale>
          <a:sx n="101" d="100"/>
          <a:sy n="101" d="100"/>
        </p:scale>
        <p:origin x="1914" y="114"/>
      </p:cViewPr>
      <p:guideLst>
        <p:guide orient="horz" pos="3929"/>
        <p:guide orient="horz" pos="255"/>
        <p:guide orient="horz" pos="958"/>
        <p:guide orient="horz" pos="4065"/>
        <p:guide orient="horz" pos="4110"/>
        <p:guide orient="horz" pos="142"/>
        <p:guide orient="horz" pos="4178"/>
        <p:guide orient="horz" pos="2001"/>
        <p:guide pos="272"/>
        <p:guide pos="5488"/>
        <p:guide pos="2880"/>
        <p:guide pos="2835"/>
        <p:guide pos="2925"/>
        <p:guide pos="3288"/>
        <p:guide pos="3379"/>
        <p:guide pos="3719"/>
        <p:guide pos="3810"/>
        <p:guide pos="4173"/>
        <p:guide pos="4263"/>
        <p:guide pos="4604"/>
        <p:guide pos="4694"/>
        <p:guide pos="5057"/>
        <p:guide pos="5148"/>
        <p:guide pos="2472"/>
        <p:guide pos="2381"/>
        <p:guide pos="2041"/>
        <p:guide pos="1950"/>
        <p:guide pos="1587"/>
        <p:guide pos="1497"/>
        <p:guide pos="1156"/>
        <p:guide pos="1066"/>
        <p:guide pos="703"/>
        <p:guide pos="612"/>
        <p:guide pos="136"/>
        <p:guide pos="5624"/>
      </p:guideLst>
    </p:cSldViewPr>
  </p:slideViewPr>
  <p:outlineViewPr>
    <p:cViewPr>
      <p:scale>
        <a:sx n="33" d="100"/>
        <a:sy n="33" d="100"/>
      </p:scale>
      <p:origin x="0" y="-436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821A2298-239F-4233-A1BE-979108438AF4}" type="datetimeFigureOut">
              <a:rPr lang="de-CH" smtClean="0"/>
              <a:t>14.06.2019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733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217C6D4D-D49E-4ADA-8DFD-2D1AAD6A525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1097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84FEB8E-57CB-43C0-BEF7-4F4116A5252C}" type="datetimeFigureOut">
              <a:rPr lang="de-CH" smtClean="0"/>
              <a:t>14.06.2019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DA53D58F-CC03-47C4-AC79-D3C984A6151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78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5863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5250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269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656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624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4529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00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4585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9890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3D58F-CC03-47C4-AC79-D3C984A61519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0396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25423"/>
            <a:ext cx="89281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31" y="488019"/>
            <a:ext cx="877961" cy="87796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2024062"/>
            <a:ext cx="7884200" cy="1044897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3176588"/>
            <a:ext cx="7884200" cy="972492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128000" y="522000"/>
            <a:ext cx="0" cy="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8" y="375803"/>
            <a:ext cx="1645682" cy="9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7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183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088" y="5121274"/>
            <a:ext cx="7916862" cy="1008026"/>
          </a:xfrm>
        </p:spPr>
        <p:txBody>
          <a:bodyPr/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27088" y="6237288"/>
            <a:ext cx="6945312" cy="395286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dirty="0" smtClean="0"/>
              <a:t>Autor, DD.MM.YY</a:t>
            </a:r>
            <a:endParaRPr lang="de-CH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0"/>
          </p:nvPr>
        </p:nvSpPr>
        <p:spPr>
          <a:xfrm>
            <a:off x="215900" y="1593424"/>
            <a:ext cx="8712200" cy="324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7" name="Rechteck 6"/>
          <p:cNvSpPr/>
          <p:nvPr userDrawn="1"/>
        </p:nvSpPr>
        <p:spPr>
          <a:xfrm>
            <a:off x="0" y="225423"/>
            <a:ext cx="8928100" cy="13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dirty="0" err="1" smtClean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7128000" y="522000"/>
            <a:ext cx="0" cy="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031" y="488019"/>
            <a:ext cx="877961" cy="87796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8" y="375803"/>
            <a:ext cx="1645682" cy="9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ts val="2200"/>
              </a:lnSpc>
              <a:defRPr/>
            </a:lvl1pPr>
            <a:lvl2pPr>
              <a:lnSpc>
                <a:spcPts val="2200"/>
              </a:lnSpc>
              <a:defRPr/>
            </a:lvl2pPr>
            <a:lvl3pPr>
              <a:lnSpc>
                <a:spcPts val="2200"/>
              </a:lnSpc>
              <a:defRPr/>
            </a:lvl3pPr>
            <a:lvl4pPr>
              <a:lnSpc>
                <a:spcPts val="2200"/>
              </a:lnSpc>
              <a:defRPr/>
            </a:lvl4pPr>
            <a:lvl5pPr>
              <a:lnSpc>
                <a:spcPts val="2200"/>
              </a:lnSpc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168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885608" y="6525344"/>
            <a:ext cx="2159000" cy="180000"/>
          </a:xfrm>
        </p:spPr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-108520" y="6525344"/>
            <a:ext cx="3996344" cy="180000"/>
          </a:xfrm>
        </p:spPr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6192838" cy="3960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6767513" y="1520825"/>
            <a:ext cx="1944687" cy="47164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5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799" y="1520824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643437" y="1520825"/>
            <a:ext cx="4068763" cy="259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4643437" y="4221088"/>
            <a:ext cx="4068763" cy="183618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6359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1520824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4901714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3240088" y="1520825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240088" y="4901715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048374" y="1524273"/>
            <a:ext cx="2663826" cy="327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19"/>
          </p:nvPr>
        </p:nvSpPr>
        <p:spPr>
          <a:xfrm>
            <a:off x="6048374" y="4905163"/>
            <a:ext cx="2663825" cy="115555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5054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gr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31800" y="404813"/>
            <a:ext cx="8280400" cy="5112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31801" y="5625244"/>
            <a:ext cx="8280400" cy="61204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00124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(Vollfläch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52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3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0" y="404813"/>
            <a:ext cx="8280400" cy="7559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2000" y="1520826"/>
            <a:ext cx="8280200" cy="4716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dirty="0" smtClean="0"/>
              <a:t>Textmasterformat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800" y="6524626"/>
            <a:ext cx="2159000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572100" y="6525344"/>
            <a:ext cx="3996344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ctr">
              <a:defRPr sz="60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568444" y="6525344"/>
            <a:ext cx="143756" cy="180000"/>
          </a:xfrm>
          <a:prstGeom prst="rect">
            <a:avLst/>
          </a:prstGeom>
        </p:spPr>
        <p:txBody>
          <a:bodyPr vert="horz" lIns="0" tIns="21600" rIns="0" bIns="0" rtlCol="0" anchor="t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B3811826-9277-4232-A2B5-17D05DFC7392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32000" y="6453188"/>
            <a:ext cx="828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0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54" r:id="rId9"/>
    <p:sldLayoutId id="2147483655" r:id="rId10"/>
  </p:sldLayoutIdLst>
  <p:hf hd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CH" b="0" dirty="0" smtClean="0"/>
              <a:t>Beweisverwertungsverbote nach privater Beweiserlangung</a:t>
            </a:r>
            <a:br>
              <a:rPr lang="de-CH" b="0" dirty="0" smtClean="0"/>
            </a:br>
            <a:r>
              <a:rPr lang="de-CH" sz="2000" b="0" dirty="0"/>
              <a:t>W</a:t>
            </a:r>
            <a:r>
              <a:rPr lang="de-CH" sz="2000" b="0" dirty="0" smtClean="0"/>
              <a:t>ann bzw. unter welchen Voraussetzungen dürfen rechtswidrig erlangte Beweise im Strafverfahren verwertet werden?</a:t>
            </a:r>
            <a:endParaRPr lang="de-CH" sz="2000" b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8000" y="4328716"/>
            <a:ext cx="7884200" cy="972492"/>
          </a:xfrm>
        </p:spPr>
        <p:txBody>
          <a:bodyPr/>
          <a:lstStyle/>
          <a:p>
            <a:r>
              <a:rPr lang="de-CH" dirty="0" smtClean="0">
                <a:latin typeface="+mj-lt"/>
              </a:rPr>
              <a:t>Prof. Dr. Wolfgang Wohlers</a:t>
            </a:r>
            <a:endParaRPr lang="de-CH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45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Spezielle Fallgestaltungen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CH" sz="2000" b="1" dirty="0" smtClean="0"/>
              <a:t>Fälle, bei denen die Verwendung/Verwertung der Beweise für sich gesehen strafrechtlich relevant ist.</a:t>
            </a:r>
          </a:p>
          <a:p>
            <a:pPr marL="342900" indent="-342900">
              <a:buFont typeface="+mj-lt"/>
              <a:buAutoNum type="arabicPeriod"/>
            </a:pPr>
            <a:endParaRPr lang="de-CH" sz="2000" b="1" dirty="0"/>
          </a:p>
          <a:p>
            <a:pPr marL="342900" indent="-342900">
              <a:buFont typeface="+mj-lt"/>
              <a:buAutoNum type="arabicPeriod"/>
            </a:pPr>
            <a:r>
              <a:rPr lang="de-CH" sz="2000" b="1" dirty="0" smtClean="0"/>
              <a:t>Fälle, in denen Private in staatlicher Funktion tätig werden.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59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7" name="Abgerundetes Rechteck 6"/>
          <p:cNvSpPr/>
          <p:nvPr/>
        </p:nvSpPr>
        <p:spPr>
          <a:xfrm>
            <a:off x="2374536" y="770436"/>
            <a:ext cx="4209915" cy="1152128"/>
          </a:xfrm>
          <a:prstGeom prst="roundRect">
            <a:avLst/>
          </a:prstGeom>
          <a:solidFill>
            <a:srgbClr val="A5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Beweiserlangung durch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2699792" y="1891736"/>
            <a:ext cx="1" cy="32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397093" y="2215735"/>
            <a:ext cx="2620646" cy="8314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Staatliche Stelle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723176" y="4323532"/>
            <a:ext cx="1602306" cy="13616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66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397093" y="3532146"/>
            <a:ext cx="5500186" cy="21564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Notwendigkeit gesetzlicher Grundlagen für die Beweiserlangung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Gegebenenfalls: Verwertungsverbot nach Massgabe von Art. 141 StPO </a:t>
            </a:r>
          </a:p>
          <a:p>
            <a:pPr algn="ctr"/>
            <a:endParaRPr lang="de-CH" dirty="0" smtClean="0">
              <a:solidFill>
                <a:schemeClr val="tx1"/>
              </a:solidFill>
            </a:endParaRPr>
          </a:p>
          <a:p>
            <a:pPr algn="ctr"/>
            <a:endParaRPr lang="de-CH" dirty="0" smtClean="0">
              <a:solidFill>
                <a:schemeClr val="tx1"/>
              </a:solidFill>
            </a:endParaRPr>
          </a:p>
        </p:txBody>
      </p:sp>
      <p:sp>
        <p:nvSpPr>
          <p:cNvPr id="29" name="Inhaltsplatzhalter 11"/>
          <p:cNvSpPr txBox="1">
            <a:spLocks/>
          </p:cNvSpPr>
          <p:nvPr/>
        </p:nvSpPr>
        <p:spPr>
          <a:xfrm>
            <a:off x="3276634" y="2211717"/>
            <a:ext cx="2620646" cy="831424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dirty="0" smtClean="0">
                <a:solidFill>
                  <a:schemeClr val="tx1"/>
                </a:solidFill>
              </a:rPr>
              <a:t>Private mit staatlicher Mitwirkung</a:t>
            </a:r>
          </a:p>
        </p:txBody>
      </p:sp>
      <p:sp>
        <p:nvSpPr>
          <p:cNvPr id="30" name="Inhaltsplatzhalter 11"/>
          <p:cNvSpPr txBox="1">
            <a:spLocks/>
          </p:cNvSpPr>
          <p:nvPr/>
        </p:nvSpPr>
        <p:spPr>
          <a:xfrm>
            <a:off x="6156176" y="2220345"/>
            <a:ext cx="2620646" cy="831424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dirty="0" smtClean="0">
                <a:solidFill>
                  <a:schemeClr val="tx1"/>
                </a:solidFill>
              </a:rPr>
              <a:t>Autonom agierende Private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1763688" y="3067288"/>
            <a:ext cx="2" cy="47178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4479493" y="3060362"/>
            <a:ext cx="2" cy="47178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4478944" y="1909395"/>
            <a:ext cx="1" cy="32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 flipH="1">
            <a:off x="6372200" y="1887717"/>
            <a:ext cx="1" cy="32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-60000" flipH="1">
            <a:off x="7524328" y="3049720"/>
            <a:ext cx="2" cy="1296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Abgerundetes Rechteck 6"/>
          <p:cNvSpPr/>
          <p:nvPr/>
        </p:nvSpPr>
        <p:spPr>
          <a:xfrm>
            <a:off x="2374536" y="770436"/>
            <a:ext cx="4209915" cy="1152128"/>
          </a:xfrm>
          <a:prstGeom prst="roundRect">
            <a:avLst/>
          </a:prstGeom>
          <a:solidFill>
            <a:srgbClr val="A5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Beweiserlangung durch autonom agierende Private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67544" y="5322321"/>
            <a:ext cx="2620646" cy="8314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Verwertung ist unproblematisch zulässig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730216" y="4792144"/>
            <a:ext cx="1602306" cy="136160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6600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Inhaltsplatzhalter 11"/>
          <p:cNvSpPr txBox="1">
            <a:spLocks/>
          </p:cNvSpPr>
          <p:nvPr/>
        </p:nvSpPr>
        <p:spPr>
          <a:xfrm>
            <a:off x="3169169" y="3263294"/>
            <a:ext cx="2620646" cy="831424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dirty="0" smtClean="0">
                <a:solidFill>
                  <a:schemeClr val="tx1"/>
                </a:solidFill>
              </a:rPr>
              <a:t>rechtswidrig</a:t>
            </a:r>
          </a:p>
        </p:txBody>
      </p:sp>
      <p:sp>
        <p:nvSpPr>
          <p:cNvPr id="30" name="Inhaltsplatzhalter 11"/>
          <p:cNvSpPr txBox="1">
            <a:spLocks/>
          </p:cNvSpPr>
          <p:nvPr/>
        </p:nvSpPr>
        <p:spPr>
          <a:xfrm>
            <a:off x="5906538" y="3251150"/>
            <a:ext cx="2620646" cy="831424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dirty="0" smtClean="0">
                <a:solidFill>
                  <a:schemeClr val="tx1"/>
                </a:solidFill>
              </a:rPr>
              <a:t>strafrechtswidrig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1743228" y="4074332"/>
            <a:ext cx="2" cy="1260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>
            <a:off x="7216861" y="4074332"/>
            <a:ext cx="2" cy="720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 flipH="1">
            <a:off x="4479492" y="1912998"/>
            <a:ext cx="1" cy="324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5419898" y="3969770"/>
            <a:ext cx="1310318" cy="972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nhaltsplatzhalter 11"/>
          <p:cNvSpPr txBox="1">
            <a:spLocks/>
          </p:cNvSpPr>
          <p:nvPr/>
        </p:nvSpPr>
        <p:spPr>
          <a:xfrm>
            <a:off x="431800" y="3275617"/>
            <a:ext cx="2620646" cy="831424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dirty="0" smtClean="0">
                <a:solidFill>
                  <a:schemeClr val="tx1"/>
                </a:solidFill>
              </a:rPr>
              <a:t>rechtmässig</a:t>
            </a:r>
          </a:p>
        </p:txBody>
      </p:sp>
      <p:sp>
        <p:nvSpPr>
          <p:cNvPr id="20" name="Inhaltsplatzhalter 11"/>
          <p:cNvSpPr txBox="1">
            <a:spLocks/>
          </p:cNvSpPr>
          <p:nvPr/>
        </p:nvSpPr>
        <p:spPr>
          <a:xfrm>
            <a:off x="3169169" y="2236998"/>
            <a:ext cx="2620646" cy="831424"/>
          </a:xfrm>
          <a:prstGeom prst="round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CH" dirty="0" smtClean="0">
                <a:solidFill>
                  <a:schemeClr val="tx1"/>
                </a:solidFill>
              </a:rPr>
              <a:t>Das Verhalten der Privaten ist</a:t>
            </a:r>
          </a:p>
        </p:txBody>
      </p:sp>
      <p:cxnSp>
        <p:nvCxnSpPr>
          <p:cNvPr id="21" name="Gerade Verbindung mit Pfeil 20"/>
          <p:cNvCxnSpPr>
            <a:endCxn id="29" idx="0"/>
          </p:cNvCxnSpPr>
          <p:nvPr/>
        </p:nvCxnSpPr>
        <p:spPr>
          <a:xfrm flipH="1">
            <a:off x="4479492" y="3048386"/>
            <a:ext cx="1" cy="21490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2987824" y="3015225"/>
            <a:ext cx="216026" cy="288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>
            <a:off x="5740164" y="3015224"/>
            <a:ext cx="216025" cy="288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2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7" name="Abgerundetes Rechteck 6"/>
          <p:cNvSpPr/>
          <p:nvPr/>
        </p:nvSpPr>
        <p:spPr>
          <a:xfrm>
            <a:off x="2411759" y="254621"/>
            <a:ext cx="4320481" cy="1152128"/>
          </a:xfrm>
          <a:prstGeom prst="roundRect">
            <a:avLst/>
          </a:prstGeom>
          <a:solidFill>
            <a:srgbClr val="A5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Strafrechtswidrige Beweiserlangung durch privatautonom agierende Private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4571998" y="1445456"/>
            <a:ext cx="1" cy="36000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719572" y="1801009"/>
            <a:ext cx="7704856" cy="108012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Hätte die Strafbehörde den Beweis auch selbst rechtmässig erlangen können?</a:t>
            </a:r>
          </a:p>
          <a:p>
            <a:pPr algn="ctr"/>
            <a:r>
              <a:rPr lang="de-CH" dirty="0" smtClean="0">
                <a:solidFill>
                  <a:schemeClr val="tx1"/>
                </a:solidFill>
              </a:rPr>
              <a:t>(Hypothese legaler staatlicher Beweiserlangung)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809453" y="3125313"/>
            <a:ext cx="1602306" cy="503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Wenn Nein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6726037" y="3125313"/>
            <a:ext cx="1602306" cy="48728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Wenn Ja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3810341" y="3873121"/>
            <a:ext cx="4392488" cy="69506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Abwägung der für und gegen die Verwertung sprechenden Interessen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87766" y="5822888"/>
            <a:ext cx="2047068" cy="50362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Unverwertbarkeit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6048164" y="5793874"/>
            <a:ext cx="2520280" cy="5299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Kein Verwertungsverbot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2699792" y="4838283"/>
            <a:ext cx="2732124" cy="7755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Vorrang der gegen die Verwertung sprechenden Interessen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5803782" y="4838282"/>
            <a:ext cx="2732124" cy="77553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Vorrang der für die Verwertung sprechenden Interessen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1691680" y="2863713"/>
            <a:ext cx="1" cy="360000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endCxn id="15" idx="0"/>
          </p:cNvCxnSpPr>
          <p:nvPr/>
        </p:nvCxnSpPr>
        <p:spPr>
          <a:xfrm flipH="1">
            <a:off x="7527190" y="2876682"/>
            <a:ext cx="2" cy="248631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endCxn id="20" idx="0"/>
          </p:cNvCxnSpPr>
          <p:nvPr/>
        </p:nvCxnSpPr>
        <p:spPr>
          <a:xfrm flipH="1">
            <a:off x="7169844" y="4553344"/>
            <a:ext cx="2" cy="284938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2522325" y="5617693"/>
            <a:ext cx="457372" cy="341444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4437722" y="4393296"/>
            <a:ext cx="2" cy="444986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7169844" y="5568553"/>
            <a:ext cx="9006" cy="254335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H="1">
            <a:off x="7527190" y="3623965"/>
            <a:ext cx="8042" cy="258725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1691680" y="3623965"/>
            <a:ext cx="2" cy="2198923"/>
          </a:xfrm>
          <a:prstGeom prst="straightConnector1">
            <a:avLst/>
          </a:prstGeom>
          <a:ln w="317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1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«Hypothese legaler staatlicher Beweiserlangung»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000" b="1" dirty="0" smtClean="0"/>
              <a:t>(-), soweit ein Beweis mittels Methoden erlangt wurde, die den Strafbehörden verboten sind.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000" b="1" dirty="0" smtClean="0"/>
              <a:t>(-), soweit ein Beweis für den Nachweis eines Delikts erlangt wurde, bei dem den Strafbehörden ein solcher Eingriff nicht zur Verfügung steht, z.B.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000" b="1" dirty="0" smtClean="0"/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de-CH" sz="2000" b="1" dirty="0" smtClean="0"/>
              <a:t>Aufzeichnung eines Telefongesprächs zum Nachweis einer Nicht-Katalogtat</a:t>
            </a:r>
          </a:p>
          <a:p>
            <a:pPr marL="882900" lvl="3" indent="-342900">
              <a:buFont typeface="Wingdings" panose="05000000000000000000" pitchFamily="2" charset="2"/>
              <a:buChar char="§"/>
            </a:pPr>
            <a:endParaRPr lang="de-CH" sz="2000" b="1" dirty="0" smtClean="0"/>
          </a:p>
          <a:p>
            <a:pPr marL="882900" lvl="3" indent="-342900">
              <a:buFont typeface="Wingdings" panose="05000000000000000000" pitchFamily="2" charset="2"/>
              <a:buChar char="§"/>
            </a:pPr>
            <a:r>
              <a:rPr lang="de-CH" sz="2000" b="1" dirty="0" smtClean="0"/>
              <a:t>Eingriff ohne vorbestehenden Tatverdacht                            («</a:t>
            </a:r>
            <a:r>
              <a:rPr lang="de-CH" sz="2000" b="1" dirty="0" err="1" smtClean="0"/>
              <a:t>fishing</a:t>
            </a:r>
            <a:r>
              <a:rPr lang="de-CH" sz="2000" b="1" dirty="0" smtClean="0"/>
              <a:t> </a:t>
            </a:r>
            <a:r>
              <a:rPr lang="de-CH" sz="2000" b="1" dirty="0" err="1" smtClean="0"/>
              <a:t>expedition</a:t>
            </a:r>
            <a:r>
              <a:rPr lang="de-CH" sz="2000" b="1" dirty="0" smtClean="0"/>
              <a:t>»)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4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7" name="Abgerundetes Rechteck 6"/>
          <p:cNvSpPr/>
          <p:nvPr/>
        </p:nvSpPr>
        <p:spPr>
          <a:xfrm>
            <a:off x="2411760" y="764704"/>
            <a:ext cx="4209915" cy="1152128"/>
          </a:xfrm>
          <a:prstGeom prst="roundRect">
            <a:avLst/>
          </a:prstGeom>
          <a:solidFill>
            <a:srgbClr val="A5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 smtClean="0">
                <a:solidFill>
                  <a:schemeClr val="tx1"/>
                </a:solidFill>
              </a:rPr>
              <a:t>Interessenabwägung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2699792" y="1891736"/>
            <a:ext cx="2" cy="92155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431800" y="2818322"/>
            <a:ext cx="2620646" cy="83142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Das Interesse an der Wahrheitsfindung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4211960" y="2813287"/>
            <a:ext cx="4356484" cy="282133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Das Interesse, die durch die Beweiserlangung betroffenen Interessen nicht nochmal zu tangieren bzw. den Eingriff </a:t>
            </a:r>
            <a:r>
              <a:rPr lang="de-CH" dirty="0">
                <a:solidFill>
                  <a:schemeClr val="tx1"/>
                </a:solidFill>
              </a:rPr>
              <a:t>z</a:t>
            </a:r>
            <a:r>
              <a:rPr lang="de-CH" dirty="0" smtClean="0">
                <a:solidFill>
                  <a:schemeClr val="tx1"/>
                </a:solidFill>
              </a:rPr>
              <a:t>u vertiefen</a:t>
            </a:r>
          </a:p>
          <a:p>
            <a:pPr algn="ctr"/>
            <a:endParaRPr lang="de-CH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Recht auf informationelle Selbstbestimmung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Persönlichkeitsrechte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dirty="0" smtClean="0">
                <a:solidFill>
                  <a:schemeClr val="tx1"/>
                </a:solidFill>
              </a:rPr>
              <a:t>Körperintegrität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 flipH="1">
            <a:off x="3563888" y="3234034"/>
            <a:ext cx="2" cy="24480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6300192" y="1916832"/>
            <a:ext cx="2" cy="92155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3052446" y="3234034"/>
            <a:ext cx="115951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3250634" y="5682034"/>
            <a:ext cx="626507" cy="7200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4400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9550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Konsequenzen eines Verwertungsverbots 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000" b="1" dirty="0" smtClean="0"/>
              <a:t>Keine Verwendung im Rahmen einer Verurteilung			        (Ausnahme: als Entlastungsbeweis)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000" b="1" dirty="0" smtClean="0"/>
              <a:t>Fernwirkung (analog Art. 141 Abs. 4 StPO)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CH" sz="2000" b="1" dirty="0" smtClean="0"/>
              <a:t>Verwendung als Spurenansatz für weitere Ermittlungen ?           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CH" sz="2000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175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Vielen Dank</a:t>
            </a:r>
            <a:br>
              <a:rPr lang="de-CH" dirty="0"/>
            </a:br>
            <a:r>
              <a:rPr lang="de-CH" b="0" dirty="0"/>
              <a:t>für Ihre Aufmerksamkeit.</a:t>
            </a:r>
          </a:p>
        </p:txBody>
      </p:sp>
    </p:spTree>
    <p:extLst>
      <p:ext uri="{BB962C8B-B14F-4D97-AF65-F5344CB8AC3E}">
        <p14:creationId xmlns:p14="http://schemas.microsoft.com/office/powerpoint/2010/main" val="16134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Sammlung von Beweisen als </a:t>
            </a:r>
            <a:br>
              <a:rPr lang="de-CH" dirty="0" smtClean="0"/>
            </a:br>
            <a:r>
              <a:rPr lang="de-CH" dirty="0" smtClean="0"/>
              <a:t>«Aufgabe der Strafverfolgungsorgane»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2000" b="1" dirty="0" smtClean="0"/>
              <a:t>Art. 6 Abs. 1 StPO</a:t>
            </a:r>
            <a:endParaRPr lang="de-CH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2000" b="1" dirty="0" smtClean="0"/>
              <a:t>Art. 139 Abs. 1 StPO</a:t>
            </a:r>
            <a:endParaRPr lang="de-CH" sz="20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sz="20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2000" b="1" dirty="0" smtClean="0"/>
              <a:t>Art. 141 StPO</a:t>
            </a:r>
            <a:endParaRPr lang="de-CH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68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Rechtsgrundlagen für die Verwendung privat erlangter Beweise im Strafverfahren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ts val="2400"/>
              </a:lnSpc>
              <a:spcBef>
                <a:spcPts val="600"/>
              </a:spcBef>
            </a:pPr>
            <a:endParaRPr lang="de-CH" dirty="0" smtClean="0"/>
          </a:p>
          <a:p>
            <a:pPr lvl="0">
              <a:lnSpc>
                <a:spcPts val="2400"/>
              </a:lnSpc>
              <a:spcBef>
                <a:spcPts val="600"/>
              </a:spcBef>
            </a:pPr>
            <a:endParaRPr lang="de-CH" dirty="0"/>
          </a:p>
          <a:p>
            <a:pPr lvl="0">
              <a:lnSpc>
                <a:spcPts val="2400"/>
              </a:lnSpc>
              <a:spcBef>
                <a:spcPts val="600"/>
              </a:spcBef>
            </a:pPr>
            <a:endParaRPr lang="de-CH" dirty="0" smtClean="0"/>
          </a:p>
          <a:p>
            <a:pPr lvl="0">
              <a:lnSpc>
                <a:spcPts val="2400"/>
              </a:lnSpc>
              <a:spcBef>
                <a:spcPts val="600"/>
              </a:spcBef>
            </a:pPr>
            <a:endParaRPr lang="de-CH" dirty="0"/>
          </a:p>
          <a:p>
            <a:pPr lvl="0">
              <a:lnSpc>
                <a:spcPts val="2400"/>
              </a:lnSpc>
              <a:spcBef>
                <a:spcPts val="600"/>
              </a:spcBef>
            </a:pPr>
            <a:endParaRPr lang="de-CH" dirty="0" smtClean="0"/>
          </a:p>
          <a:p>
            <a:pPr lvl="0" algn="ctr">
              <a:lnSpc>
                <a:spcPts val="2400"/>
              </a:lnSpc>
              <a:spcBef>
                <a:spcPts val="600"/>
              </a:spcBef>
            </a:pPr>
            <a:r>
              <a:rPr lang="de-CH" sz="9600" dirty="0" smtClean="0"/>
              <a:t>?</a:t>
            </a:r>
            <a:endParaRPr lang="de-CH" sz="9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73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Inhaltsübersicht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sz="2000" b="1" dirty="0" smtClean="0"/>
              <a:t>Fallgruppen privater Beweiserlangung</a:t>
            </a:r>
          </a:p>
          <a:p>
            <a:pPr marL="457200" indent="-457200">
              <a:buFont typeface="+mj-lt"/>
              <a:buAutoNum type="arabicPeriod"/>
            </a:pPr>
            <a:endParaRPr lang="de-CH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CH" sz="2000" b="1" dirty="0" smtClean="0"/>
              <a:t>Autonome Beweiserlangung durch Private vs. Mitwirkung privater an staatlicher Beweiserlangung</a:t>
            </a:r>
          </a:p>
          <a:p>
            <a:pPr marL="457200" indent="-457200">
              <a:buFont typeface="+mj-lt"/>
              <a:buAutoNum type="arabicPeriod"/>
            </a:pPr>
            <a:endParaRPr lang="de-CH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de-CH" sz="2000" b="1" dirty="0" smtClean="0"/>
              <a:t>Das Prüfschema zur Verwertung privatautonom erlangter Beweise</a:t>
            </a:r>
            <a:endParaRPr lang="de-CH" sz="2000" b="1" dirty="0"/>
          </a:p>
          <a:p>
            <a:endParaRPr lang="de-CH" sz="2000" b="1" dirty="0" smtClean="0"/>
          </a:p>
          <a:p>
            <a:endParaRPr lang="de-CH" sz="2000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39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praktisch relevanten Fallgruppen der Beweiserlangung durch Private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32000" y="1412776"/>
            <a:ext cx="8280200" cy="4824512"/>
          </a:xfrm>
        </p:spPr>
        <p:txBody>
          <a:bodyPr/>
          <a:lstStyle/>
          <a:p>
            <a:r>
              <a:rPr lang="de-CH" sz="2000" b="1" dirty="0" smtClean="0"/>
              <a:t>1. Beweisbeschaffung durch das Eindringen in geschützte Räumlichkeiten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5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3" y="3212976"/>
            <a:ext cx="4157485" cy="27749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24" y="1762808"/>
            <a:ext cx="2785612" cy="170231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430303" y="598617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://www.bueromoebel-experte.de/ratgeber/buero-alltag/im-buero-wurde-eingebrochen/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95" y="3655172"/>
            <a:ext cx="3633344" cy="2419864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856524" y="6088107"/>
            <a:ext cx="36340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://www.waz.de/staedte/gelsenkirchen/gelsenkirchenerinnen-fuehlen-sich-von-drohnen-beobachtet-id211749977.html</a:t>
            </a:r>
          </a:p>
        </p:txBody>
      </p:sp>
      <p:sp>
        <p:nvSpPr>
          <p:cNvPr id="14" name="Rechteck 13"/>
          <p:cNvSpPr/>
          <p:nvPr/>
        </p:nvSpPr>
        <p:spPr>
          <a:xfrm>
            <a:off x="4794034" y="3465126"/>
            <a:ext cx="388242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://piava.wordpress.com/2008/04/27/surveillance-photos-privacy-what-is-the-law/</a:t>
            </a:r>
          </a:p>
        </p:txBody>
      </p:sp>
    </p:spTree>
    <p:extLst>
      <p:ext uri="{BB962C8B-B14F-4D97-AF65-F5344CB8AC3E}">
        <p14:creationId xmlns:p14="http://schemas.microsoft.com/office/powerpoint/2010/main" val="129652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praktisch relevanten Fallgruppen der Beweiserlangung durch Private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58" y="1556792"/>
            <a:ext cx="8280200" cy="4716462"/>
          </a:xfrm>
        </p:spPr>
        <p:txBody>
          <a:bodyPr/>
          <a:lstStyle/>
          <a:p>
            <a:r>
              <a:rPr lang="de-CH" sz="2000" b="1" dirty="0"/>
              <a:t>2</a:t>
            </a:r>
            <a:r>
              <a:rPr lang="de-CH" sz="2000" b="1" dirty="0" smtClean="0"/>
              <a:t>. Das Erstellen von Fotos, Video- und/oder Audioaufzeichnungen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75" y="2147560"/>
            <a:ext cx="4468083" cy="2952328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190175" y="5152466"/>
            <a:ext cx="4125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://www.infranken.de/regional/bamberg/Gewalt-in-Bamberg-geschlagen-und-dabei-gefilmt;art212,1483876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93939"/>
            <a:ext cx="3993255" cy="265957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07504" y="4998577"/>
            <a:ext cx="38127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://www.derwesten.de/staedte/duisburg/gewerkschaft-warnt-vor-ueberwachungswahn-in-baeckereien-id7244196.html</a:t>
            </a:r>
          </a:p>
        </p:txBody>
      </p:sp>
    </p:spTree>
    <p:extLst>
      <p:ext uri="{BB962C8B-B14F-4D97-AF65-F5344CB8AC3E}">
        <p14:creationId xmlns:p14="http://schemas.microsoft.com/office/powerpoint/2010/main" val="35762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praktisch relevanten Fallgruppen der Beweiserlangung durch Private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3. Strafbehörden kaufen von Privaten erlangte Beweise an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1026" name="Picture 3" descr="Bildergebnis für übergabe von geld gehe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70845"/>
            <a:ext cx="67847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971600" y="5780056"/>
            <a:ext cx="518457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://de.depositphotos.com/186737078/stock-video-man-handing-over-white-envelope.html</a:t>
            </a:r>
          </a:p>
        </p:txBody>
      </p:sp>
    </p:spTree>
    <p:extLst>
      <p:ext uri="{BB962C8B-B14F-4D97-AF65-F5344CB8AC3E}">
        <p14:creationId xmlns:p14="http://schemas.microsoft.com/office/powerpoint/2010/main" val="35269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Die praktisch relevanten Fallgruppen der Beweiserlangung durch Private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4. Private agieren als «Quasi-Strafbehörden»</a:t>
            </a:r>
          </a:p>
          <a:p>
            <a:endParaRPr lang="de-CH" sz="2000" b="1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4648"/>
            <a:ext cx="3456759" cy="1944179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572000" y="3875974"/>
            <a:ext cx="3240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://www.watson.ch/schweiz/svp/694228110-svp-und-sp-diskutieren-ueber-sozialdetektiv-gesetz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924648"/>
            <a:ext cx="4022027" cy="3016520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431800" y="4984809"/>
            <a:ext cx="24234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://www.advidera.com/glossar/ip-adresse/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79" y="4169421"/>
            <a:ext cx="2743931" cy="199392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536538" y="61633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700" dirty="0" smtClean="0"/>
              <a:t>Quelle: https</a:t>
            </a:r>
            <a:r>
              <a:rPr lang="de-CH" sz="700" dirty="0"/>
              <a:t>://www.nytimes.com/2014/03/09/business/when-employees-confess-sometimes-falsely.html</a:t>
            </a:r>
          </a:p>
        </p:txBody>
      </p:sp>
    </p:spTree>
    <p:extLst>
      <p:ext uri="{BB962C8B-B14F-4D97-AF65-F5344CB8AC3E}">
        <p14:creationId xmlns:p14="http://schemas.microsoft.com/office/powerpoint/2010/main" val="8875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Autonome Beweiserlangung durch Private vs. Mitwirkung Privater an staatlicher Beweisgewinnung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000" b="1" dirty="0" smtClean="0"/>
              <a:t>Problematische Fallgestaltungen:</a:t>
            </a:r>
          </a:p>
          <a:p>
            <a:pPr marL="342900" indent="-342900">
              <a:buFont typeface="+mj-lt"/>
              <a:buAutoNum type="arabicPeriod"/>
            </a:pPr>
            <a:endParaRPr lang="de-CH" sz="2000" b="1" dirty="0"/>
          </a:p>
          <a:p>
            <a:pPr marL="342900" indent="-342900">
              <a:buFont typeface="+mj-lt"/>
              <a:buAutoNum type="arabicPeriod"/>
            </a:pPr>
            <a:r>
              <a:rPr lang="de-CH" sz="2000" b="1" dirty="0" smtClean="0"/>
              <a:t>Handeln Privater im Auftrag der Strafbehörden</a:t>
            </a:r>
          </a:p>
          <a:p>
            <a:pPr marL="342900" indent="-342900">
              <a:buFont typeface="+mj-lt"/>
              <a:buAutoNum type="arabicPeriod"/>
            </a:pPr>
            <a:endParaRPr lang="de-CH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de-CH" sz="2000" b="1" dirty="0" smtClean="0"/>
              <a:t>Unterstützung Privater durch die Strafbehörden</a:t>
            </a:r>
          </a:p>
          <a:p>
            <a:pPr marL="342900" indent="-342900">
              <a:buFont typeface="+mj-lt"/>
              <a:buAutoNum type="arabicPeriod"/>
            </a:pPr>
            <a:endParaRPr lang="de-CH" sz="2000" b="1" dirty="0"/>
          </a:p>
          <a:p>
            <a:pPr marL="342900" indent="-342900">
              <a:buFont typeface="+mj-lt"/>
              <a:buAutoNum type="arabicPeriod"/>
            </a:pPr>
            <a:r>
              <a:rPr lang="de-CH" sz="2000" b="1" dirty="0" err="1" smtClean="0"/>
              <a:t>Gewährenlassen</a:t>
            </a:r>
            <a:r>
              <a:rPr lang="de-CH" sz="2000" b="1" dirty="0" smtClean="0"/>
              <a:t>/Dulden der Tätigkeit Privater durch die Strafbehörden</a:t>
            </a:r>
            <a:endParaRPr lang="de-CH" sz="2000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Prof. Dr. Wolfgang Wohlers                                                                                     Verwertungsverbote nach privater Beweiserlangung 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smtClean="0"/>
              <a:t>Universität Basel, Juristische Fakultät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11826-9277-4232-A2B5-17D05DFC7392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98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_basel_jurfak_de">
  <a:themeElements>
    <a:clrScheme name="Uni Basel">
      <a:dk1>
        <a:srgbClr val="000000"/>
      </a:dk1>
      <a:lt1>
        <a:srgbClr val="FFFFFF"/>
      </a:lt1>
      <a:dk2>
        <a:srgbClr val="006E6E"/>
      </a:dk2>
      <a:lt2>
        <a:srgbClr val="BEC3C8"/>
      </a:lt2>
      <a:accent1>
        <a:srgbClr val="A5D7D2"/>
      </a:accent1>
      <a:accent2>
        <a:srgbClr val="1EA5A5"/>
      </a:accent2>
      <a:accent3>
        <a:srgbClr val="2D373C"/>
      </a:accent3>
      <a:accent4>
        <a:srgbClr val="8C9196"/>
      </a:accent4>
      <a:accent5>
        <a:srgbClr val="D20537"/>
      </a:accent5>
      <a:accent6>
        <a:srgbClr val="EB829B"/>
      </a:accent6>
      <a:hlink>
        <a:srgbClr val="000000"/>
      </a:hlink>
      <a:folHlink>
        <a:srgbClr val="000000"/>
      </a:folHlink>
    </a:clrScheme>
    <a:fontScheme name="Uni Base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ts val="2200"/>
          </a:lnSpc>
          <a:defRPr dirty="0"/>
        </a:defPPr>
      </a:lstStyle>
    </a:txDef>
  </a:objectDefaults>
  <a:extraClrSchemeLst>
    <a:extraClrScheme>
      <a:clrScheme name="Uni Basel">
        <a:dk1>
          <a:srgbClr val="000000"/>
        </a:dk1>
        <a:lt1>
          <a:srgbClr val="FFFFFF"/>
        </a:lt1>
        <a:dk2>
          <a:srgbClr val="006E6E"/>
        </a:dk2>
        <a:lt2>
          <a:srgbClr val="BEC3C8"/>
        </a:lt2>
        <a:accent1>
          <a:srgbClr val="A5D7D2"/>
        </a:accent1>
        <a:accent2>
          <a:srgbClr val="1EA5A5"/>
        </a:accent2>
        <a:accent3>
          <a:srgbClr val="2D373C"/>
        </a:accent3>
        <a:accent4>
          <a:srgbClr val="8C9196"/>
        </a:accent4>
        <a:accent5>
          <a:srgbClr val="D20537"/>
        </a:accent5>
        <a:accent6>
          <a:srgbClr val="EB829B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uni_basel_jurfak_de</Template>
  <TotalTime>0</TotalTime>
  <Words>697</Words>
  <Application>Microsoft Office PowerPoint</Application>
  <PresentationFormat>Bildschirmpräsentation (4:3)</PresentationFormat>
  <Paragraphs>155</Paragraphs>
  <Slides>17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uni_basel_jurfak_de</vt:lpstr>
      <vt:lpstr>Beweisverwertungsverbote nach privater Beweiserlangung Wann bzw. unter welchen Voraussetzungen dürfen rechtswidrig erlangte Beweise im Strafverfahren verwertet werden?</vt:lpstr>
      <vt:lpstr>Die Sammlung von Beweisen als  «Aufgabe der Strafverfolgungsorgane»</vt:lpstr>
      <vt:lpstr>Rechtsgrundlagen für die Verwendung privat erlangter Beweise im Strafverfahren</vt:lpstr>
      <vt:lpstr>Inhaltsübersicht</vt:lpstr>
      <vt:lpstr>Die praktisch relevanten Fallgruppen der Beweiserlangung durch Private</vt:lpstr>
      <vt:lpstr>Die praktisch relevanten Fallgruppen der Beweiserlangung durch Private</vt:lpstr>
      <vt:lpstr>Die praktisch relevanten Fallgruppen der Beweiserlangung durch Private</vt:lpstr>
      <vt:lpstr>Die praktisch relevanten Fallgruppen der Beweiserlangung durch Private</vt:lpstr>
      <vt:lpstr>Autonome Beweiserlangung durch Private vs. Mitwirkung Privater an staatlicher Beweisgewinnung</vt:lpstr>
      <vt:lpstr>Spezielle Fallgestaltungen</vt:lpstr>
      <vt:lpstr>   </vt:lpstr>
      <vt:lpstr>   </vt:lpstr>
      <vt:lpstr>PowerPoint-Präsentation</vt:lpstr>
      <vt:lpstr>Die «Hypothese legaler staatlicher Beweiserlangung»</vt:lpstr>
      <vt:lpstr>   </vt:lpstr>
      <vt:lpstr>Konsequenzen eines Verwertungsverbots ?</vt:lpstr>
      <vt:lpstr>Vielen Dank für Ihre Aufmerksamkeit.</vt:lpstr>
    </vt:vector>
  </TitlesOfParts>
  <Company>Universität Basel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Strafrecht Besonderer Teil II Prof. Dr. Wolfgang Wohlers</dc:title>
  <dc:creator>Claudine Schär</dc:creator>
  <cp:lastModifiedBy>k.monetti@gmx.ch</cp:lastModifiedBy>
  <cp:revision>119</cp:revision>
  <cp:lastPrinted>2018-10-10T11:56:50Z</cp:lastPrinted>
  <dcterms:created xsi:type="dcterms:W3CDTF">2015-09-03T14:53:08Z</dcterms:created>
  <dcterms:modified xsi:type="dcterms:W3CDTF">2019-06-14T18:49:48Z</dcterms:modified>
</cp:coreProperties>
</file>